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256" r:id="rId5"/>
    <p:sldId id="266" r:id="rId6"/>
    <p:sldId id="293" r:id="rId7"/>
    <p:sldId id="294" r:id="rId8"/>
    <p:sldId id="295" r:id="rId9"/>
    <p:sldId id="296" r:id="rId10"/>
    <p:sldId id="282" r:id="rId11"/>
    <p:sldId id="298" r:id="rId12"/>
    <p:sldId id="299" r:id="rId13"/>
    <p:sldId id="278" r:id="rId14"/>
    <p:sldId id="300" r:id="rId15"/>
    <p:sldId id="301" r:id="rId16"/>
    <p:sldId id="302" r:id="rId17"/>
    <p:sldId id="30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53"/>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4/20/2024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184100" y="3687097"/>
            <a:ext cx="8506455" cy="745456"/>
          </a:xfrm>
        </p:spPr>
        <p:txBody>
          <a:bodyPr/>
          <a:lstStyle/>
          <a:p>
            <a:r>
              <a:rPr lang="en-US" dirty="0"/>
              <a:t>Sports Intermediary Application</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344326" y="4662658"/>
            <a:ext cx="5775958" cy="1856130"/>
          </a:xfrm>
        </p:spPr>
        <p:txBody>
          <a:bodyPr>
            <a:normAutofit/>
          </a:bodyPr>
          <a:lstStyle/>
          <a:p>
            <a:r>
              <a:rPr lang="en-US" sz="2000" dirty="0"/>
              <a:t>TEAM MEMBERS:</a:t>
            </a:r>
          </a:p>
          <a:p>
            <a:r>
              <a:rPr lang="en-US" sz="2000" dirty="0"/>
              <a:t>	- </a:t>
            </a:r>
            <a:r>
              <a:rPr lang="en-US" sz="2000" dirty="0" err="1"/>
              <a:t>Logaraman</a:t>
            </a:r>
            <a:r>
              <a:rPr lang="en-US" sz="2000" dirty="0"/>
              <a:t> KD	 	- 224027084</a:t>
            </a:r>
          </a:p>
          <a:p>
            <a:r>
              <a:rPr lang="en-US" sz="2000" dirty="0"/>
              <a:t>	- Balaji S             	- 224027031</a:t>
            </a:r>
          </a:p>
        </p:txBody>
      </p:sp>
    </p:spTree>
    <p:extLst>
      <p:ext uri="{BB962C8B-B14F-4D97-AF65-F5344CB8AC3E}">
        <p14:creationId xmlns:p14="http://schemas.microsoft.com/office/powerpoint/2010/main" val="1642425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diagram of a person's network&#10;&#10;Description automatically generated">
            <a:extLst>
              <a:ext uri="{FF2B5EF4-FFF2-40B4-BE49-F238E27FC236}">
                <a16:creationId xmlns:a16="http://schemas.microsoft.com/office/drawing/2014/main" id="{F75A59E8-356A-7082-8E80-CC37C35A084E}"/>
              </a:ext>
            </a:extLst>
          </p:cNvPr>
          <p:cNvPicPr>
            <a:picLocks noChangeAspect="1"/>
          </p:cNvPicPr>
          <p:nvPr/>
        </p:nvPicPr>
        <p:blipFill>
          <a:blip r:embed="rId2"/>
          <a:stretch>
            <a:fillRect/>
          </a:stretch>
        </p:blipFill>
        <p:spPr>
          <a:xfrm>
            <a:off x="2133312" y="867029"/>
            <a:ext cx="8272585" cy="57322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Date Placeholder 31" hidden="1">
            <a:extLst>
              <a:ext uri="{FF2B5EF4-FFF2-40B4-BE49-F238E27FC236}">
                <a16:creationId xmlns:a16="http://schemas.microsoft.com/office/drawing/2014/main" id="{D5DB19F8-B538-4965-BA90-ED372B99F5DC}"/>
              </a:ext>
            </a:extLst>
          </p:cNvPr>
          <p:cNvSpPr>
            <a:spLocks noGrp="1"/>
          </p:cNvSpPr>
          <p:nvPr>
            <p:ph type="dt" sz="half" idx="4294967295"/>
          </p:nvPr>
        </p:nvSpPr>
        <p:spPr>
          <a:xfrm>
            <a:off x="5919680" y="6356350"/>
            <a:ext cx="947516" cy="365125"/>
          </a:xfrm>
        </p:spPr>
        <p:txBody>
          <a:bodyPr/>
          <a:lstStyle/>
          <a:p>
            <a:pPr>
              <a:spcAft>
                <a:spcPts val="600"/>
              </a:spcAft>
            </a:pPr>
            <a:r>
              <a:rPr lang="en-US"/>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4294967295"/>
          </p:nvPr>
        </p:nvSpPr>
        <p:spPr>
          <a:xfrm>
            <a:off x="7161955" y="6356350"/>
            <a:ext cx="3243942" cy="365125"/>
          </a:xfrm>
        </p:spPr>
        <p:txBody>
          <a:bodyPr/>
          <a:lstStyle/>
          <a:p>
            <a:pPr>
              <a:spcAft>
                <a:spcPts val="600"/>
              </a:spcAft>
            </a:pPr>
            <a:r>
              <a:rPr lang="en-US"/>
              <a:t>Pitch Deck</a:t>
            </a:r>
          </a:p>
        </p:txBody>
      </p:sp>
      <p:sp>
        <p:nvSpPr>
          <p:cNvPr id="4" name="Slide Number Placeholder 3" hidden="1">
            <a:extLst>
              <a:ext uri="{FF2B5EF4-FFF2-40B4-BE49-F238E27FC236}">
                <a16:creationId xmlns:a16="http://schemas.microsoft.com/office/drawing/2014/main" id="{79ED4A67-3A46-4F54-A12A-EAE1B53E6457}"/>
              </a:ext>
            </a:extLst>
          </p:cNvPr>
          <p:cNvSpPr>
            <a:spLocks noGrp="1"/>
          </p:cNvSpPr>
          <p:nvPr>
            <p:ph type="sldNum" sz="quarter" idx="4294967295"/>
          </p:nvPr>
        </p:nvSpPr>
        <p:spPr>
          <a:xfrm>
            <a:off x="10700656" y="6356350"/>
            <a:ext cx="653143" cy="365125"/>
          </a:xfrm>
        </p:spPr>
        <p:txBody>
          <a:bodyPr/>
          <a:lstStyle/>
          <a:p>
            <a:pPr>
              <a:spcAft>
                <a:spcPts val="600"/>
              </a:spcAft>
            </a:pPr>
            <a:fld id="{19B51A1E-902D-48AF-9020-955120F399B6}" type="slidenum">
              <a:rPr lang="en-US" smtClean="0"/>
              <a:pPr>
                <a:spcAft>
                  <a:spcPts val="600"/>
                </a:spcAft>
              </a:pPr>
              <a:t>10</a:t>
            </a:fld>
            <a:endParaRPr lang="en-US"/>
          </a:p>
        </p:txBody>
      </p:sp>
      <p:sp>
        <p:nvSpPr>
          <p:cNvPr id="44" name="Title 1">
            <a:extLst>
              <a:ext uri="{FF2B5EF4-FFF2-40B4-BE49-F238E27FC236}">
                <a16:creationId xmlns:a16="http://schemas.microsoft.com/office/drawing/2014/main" id="{4FC7437C-EEE0-D73B-911E-CB48DAC575E3}"/>
              </a:ext>
            </a:extLst>
          </p:cNvPr>
          <p:cNvSpPr>
            <a:spLocks noGrp="1"/>
          </p:cNvSpPr>
          <p:nvPr>
            <p:ph type="title"/>
          </p:nvPr>
        </p:nvSpPr>
        <p:spPr>
          <a:xfrm>
            <a:off x="4583371" y="296856"/>
            <a:ext cx="3372465" cy="447934"/>
          </a:xfrm>
        </p:spPr>
        <p:txBody>
          <a:bodyPr>
            <a:normAutofit fontScale="90000"/>
          </a:bodyPr>
          <a:lstStyle/>
          <a:p>
            <a:r>
              <a:rPr lang="en-US" b="1" dirty="0"/>
              <a:t>USE CASE DIAGRAM</a:t>
            </a:r>
          </a:p>
        </p:txBody>
      </p:sp>
    </p:spTree>
    <p:extLst>
      <p:ext uri="{BB962C8B-B14F-4D97-AF65-F5344CB8AC3E}">
        <p14:creationId xmlns:p14="http://schemas.microsoft.com/office/powerpoint/2010/main" val="206939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hidden="1">
            <a:extLst>
              <a:ext uri="{FF2B5EF4-FFF2-40B4-BE49-F238E27FC236}">
                <a16:creationId xmlns:a16="http://schemas.microsoft.com/office/drawing/2014/main" id="{D5DB19F8-B538-4965-BA90-ED372B99F5DC}"/>
              </a:ext>
            </a:extLst>
          </p:cNvPr>
          <p:cNvSpPr>
            <a:spLocks noGrp="1"/>
          </p:cNvSpPr>
          <p:nvPr>
            <p:ph type="dt" sz="half" idx="4294967295"/>
          </p:nvPr>
        </p:nvSpPr>
        <p:spPr>
          <a:xfrm>
            <a:off x="5919680" y="6356350"/>
            <a:ext cx="947516" cy="365125"/>
          </a:xfrm>
        </p:spPr>
        <p:txBody>
          <a:bodyPr/>
          <a:lstStyle/>
          <a:p>
            <a:pPr>
              <a:spcAft>
                <a:spcPts val="600"/>
              </a:spcAft>
            </a:pPr>
            <a:r>
              <a:rPr lang="en-US"/>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4294967295"/>
          </p:nvPr>
        </p:nvSpPr>
        <p:spPr>
          <a:xfrm>
            <a:off x="7161955" y="6356350"/>
            <a:ext cx="3243942" cy="365125"/>
          </a:xfrm>
        </p:spPr>
        <p:txBody>
          <a:bodyPr/>
          <a:lstStyle/>
          <a:p>
            <a:pPr>
              <a:spcAft>
                <a:spcPts val="600"/>
              </a:spcAft>
            </a:pPr>
            <a:r>
              <a:rPr lang="en-US"/>
              <a:t>Pitch Deck</a:t>
            </a:r>
          </a:p>
        </p:txBody>
      </p:sp>
      <p:sp>
        <p:nvSpPr>
          <p:cNvPr id="4" name="Slide Number Placeholder 3" hidden="1">
            <a:extLst>
              <a:ext uri="{FF2B5EF4-FFF2-40B4-BE49-F238E27FC236}">
                <a16:creationId xmlns:a16="http://schemas.microsoft.com/office/drawing/2014/main" id="{79ED4A67-3A46-4F54-A12A-EAE1B53E6457}"/>
              </a:ext>
            </a:extLst>
          </p:cNvPr>
          <p:cNvSpPr>
            <a:spLocks noGrp="1"/>
          </p:cNvSpPr>
          <p:nvPr>
            <p:ph type="sldNum" sz="quarter" idx="4294967295"/>
          </p:nvPr>
        </p:nvSpPr>
        <p:spPr>
          <a:xfrm>
            <a:off x="10700656" y="6356350"/>
            <a:ext cx="653143" cy="365125"/>
          </a:xfrm>
        </p:spPr>
        <p:txBody>
          <a:bodyPr/>
          <a:lstStyle/>
          <a:p>
            <a:pPr>
              <a:spcAft>
                <a:spcPts val="600"/>
              </a:spcAft>
            </a:pPr>
            <a:fld id="{19B51A1E-902D-48AF-9020-955120F399B6}" type="slidenum">
              <a:rPr lang="en-US" smtClean="0"/>
              <a:pPr>
                <a:spcAft>
                  <a:spcPts val="600"/>
                </a:spcAft>
              </a:pPr>
              <a:t>11</a:t>
            </a:fld>
            <a:endParaRPr lang="en-US"/>
          </a:p>
        </p:txBody>
      </p:sp>
      <p:sp>
        <p:nvSpPr>
          <p:cNvPr id="44" name="Title 1">
            <a:extLst>
              <a:ext uri="{FF2B5EF4-FFF2-40B4-BE49-F238E27FC236}">
                <a16:creationId xmlns:a16="http://schemas.microsoft.com/office/drawing/2014/main" id="{4FC7437C-EEE0-D73B-911E-CB48DAC575E3}"/>
              </a:ext>
            </a:extLst>
          </p:cNvPr>
          <p:cNvSpPr>
            <a:spLocks noGrp="1"/>
          </p:cNvSpPr>
          <p:nvPr>
            <p:ph type="title"/>
          </p:nvPr>
        </p:nvSpPr>
        <p:spPr>
          <a:xfrm>
            <a:off x="4583371" y="296856"/>
            <a:ext cx="3372465" cy="447934"/>
          </a:xfrm>
        </p:spPr>
        <p:txBody>
          <a:bodyPr>
            <a:normAutofit fontScale="90000"/>
          </a:bodyPr>
          <a:lstStyle/>
          <a:p>
            <a:r>
              <a:rPr lang="en-US" b="1" dirty="0"/>
              <a:t>ACTIVITY DIAGRAM</a:t>
            </a:r>
          </a:p>
        </p:txBody>
      </p:sp>
      <p:pic>
        <p:nvPicPr>
          <p:cNvPr id="5" name="Picture 4" descr="A diagram of a computer program&#10;&#10;Description automatically generated">
            <a:extLst>
              <a:ext uri="{FF2B5EF4-FFF2-40B4-BE49-F238E27FC236}">
                <a16:creationId xmlns:a16="http://schemas.microsoft.com/office/drawing/2014/main" id="{EF1BBA49-DBC1-2B6C-96F3-AEFDA9415D0C}"/>
              </a:ext>
            </a:extLst>
          </p:cNvPr>
          <p:cNvPicPr>
            <a:picLocks noChangeAspect="1"/>
          </p:cNvPicPr>
          <p:nvPr/>
        </p:nvPicPr>
        <p:blipFill>
          <a:blip r:embed="rId2"/>
          <a:stretch>
            <a:fillRect/>
          </a:stretch>
        </p:blipFill>
        <p:spPr>
          <a:xfrm>
            <a:off x="3871784" y="890389"/>
            <a:ext cx="5812990" cy="5697794"/>
          </a:xfrm>
          <a:prstGeom prst="rect">
            <a:avLst/>
          </a:prstGeom>
        </p:spPr>
      </p:pic>
    </p:spTree>
    <p:extLst>
      <p:ext uri="{BB962C8B-B14F-4D97-AF65-F5344CB8AC3E}">
        <p14:creationId xmlns:p14="http://schemas.microsoft.com/office/powerpoint/2010/main" val="1544115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hidden="1">
            <a:extLst>
              <a:ext uri="{FF2B5EF4-FFF2-40B4-BE49-F238E27FC236}">
                <a16:creationId xmlns:a16="http://schemas.microsoft.com/office/drawing/2014/main" id="{D5DB19F8-B538-4965-BA90-ED372B99F5DC}"/>
              </a:ext>
            </a:extLst>
          </p:cNvPr>
          <p:cNvSpPr>
            <a:spLocks noGrp="1"/>
          </p:cNvSpPr>
          <p:nvPr>
            <p:ph type="dt" sz="half" idx="4294967295"/>
          </p:nvPr>
        </p:nvSpPr>
        <p:spPr>
          <a:xfrm>
            <a:off x="5919680" y="6356350"/>
            <a:ext cx="947516" cy="365125"/>
          </a:xfrm>
        </p:spPr>
        <p:txBody>
          <a:bodyPr/>
          <a:lstStyle/>
          <a:p>
            <a:pPr>
              <a:spcAft>
                <a:spcPts val="600"/>
              </a:spcAft>
            </a:pPr>
            <a:r>
              <a:rPr lang="en-US"/>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4294967295"/>
          </p:nvPr>
        </p:nvSpPr>
        <p:spPr>
          <a:xfrm>
            <a:off x="7161955" y="6356350"/>
            <a:ext cx="3243942" cy="365125"/>
          </a:xfrm>
        </p:spPr>
        <p:txBody>
          <a:bodyPr/>
          <a:lstStyle/>
          <a:p>
            <a:pPr>
              <a:spcAft>
                <a:spcPts val="600"/>
              </a:spcAft>
            </a:pPr>
            <a:r>
              <a:rPr lang="en-US"/>
              <a:t>Pitch Deck</a:t>
            </a:r>
          </a:p>
        </p:txBody>
      </p:sp>
      <p:sp>
        <p:nvSpPr>
          <p:cNvPr id="4" name="Slide Number Placeholder 3" hidden="1">
            <a:extLst>
              <a:ext uri="{FF2B5EF4-FFF2-40B4-BE49-F238E27FC236}">
                <a16:creationId xmlns:a16="http://schemas.microsoft.com/office/drawing/2014/main" id="{79ED4A67-3A46-4F54-A12A-EAE1B53E6457}"/>
              </a:ext>
            </a:extLst>
          </p:cNvPr>
          <p:cNvSpPr>
            <a:spLocks noGrp="1"/>
          </p:cNvSpPr>
          <p:nvPr>
            <p:ph type="sldNum" sz="quarter" idx="4294967295"/>
          </p:nvPr>
        </p:nvSpPr>
        <p:spPr>
          <a:xfrm>
            <a:off x="10700656" y="6356350"/>
            <a:ext cx="653143" cy="365125"/>
          </a:xfrm>
        </p:spPr>
        <p:txBody>
          <a:bodyPr/>
          <a:lstStyle/>
          <a:p>
            <a:pPr>
              <a:spcAft>
                <a:spcPts val="600"/>
              </a:spcAft>
            </a:pPr>
            <a:fld id="{19B51A1E-902D-48AF-9020-955120F399B6}" type="slidenum">
              <a:rPr lang="en-US" smtClean="0"/>
              <a:pPr>
                <a:spcAft>
                  <a:spcPts val="600"/>
                </a:spcAft>
              </a:pPr>
              <a:t>12</a:t>
            </a:fld>
            <a:endParaRPr lang="en-US"/>
          </a:p>
        </p:txBody>
      </p:sp>
      <p:pic>
        <p:nvPicPr>
          <p:cNvPr id="11" name="Picture 10" descr="A screenshot of a computer program&#10;&#10;Description automatically generated">
            <a:extLst>
              <a:ext uri="{FF2B5EF4-FFF2-40B4-BE49-F238E27FC236}">
                <a16:creationId xmlns:a16="http://schemas.microsoft.com/office/drawing/2014/main" id="{D3C2AE39-DCBB-0C2B-13D8-9745264A1F1A}"/>
              </a:ext>
            </a:extLst>
          </p:cNvPr>
          <p:cNvPicPr>
            <a:picLocks noChangeAspect="1"/>
          </p:cNvPicPr>
          <p:nvPr/>
        </p:nvPicPr>
        <p:blipFill>
          <a:blip r:embed="rId2"/>
          <a:stretch>
            <a:fillRect/>
          </a:stretch>
        </p:blipFill>
        <p:spPr>
          <a:xfrm>
            <a:off x="30291" y="136525"/>
            <a:ext cx="6291851" cy="3766881"/>
          </a:xfrm>
          <a:prstGeom prst="rect">
            <a:avLst/>
          </a:prstGeom>
        </p:spPr>
      </p:pic>
      <p:pic>
        <p:nvPicPr>
          <p:cNvPr id="15" name="Picture 14" descr="A computer screen shot of a program&#10;&#10;Description automatically generated">
            <a:extLst>
              <a:ext uri="{FF2B5EF4-FFF2-40B4-BE49-F238E27FC236}">
                <a16:creationId xmlns:a16="http://schemas.microsoft.com/office/drawing/2014/main" id="{3B3467BC-AF28-1FD7-4F24-F162247975E8}"/>
              </a:ext>
            </a:extLst>
          </p:cNvPr>
          <p:cNvPicPr>
            <a:picLocks noChangeAspect="1"/>
          </p:cNvPicPr>
          <p:nvPr/>
        </p:nvPicPr>
        <p:blipFill>
          <a:blip r:embed="rId3"/>
          <a:stretch>
            <a:fillRect/>
          </a:stretch>
        </p:blipFill>
        <p:spPr>
          <a:xfrm>
            <a:off x="5252612" y="226142"/>
            <a:ext cx="6939388" cy="3677264"/>
          </a:xfrm>
          <a:prstGeom prst="rect">
            <a:avLst/>
          </a:prstGeom>
        </p:spPr>
      </p:pic>
      <p:pic>
        <p:nvPicPr>
          <p:cNvPr id="19" name="Picture 18" descr="A screen shot of a computer&#10;&#10;Description automatically generated">
            <a:extLst>
              <a:ext uri="{FF2B5EF4-FFF2-40B4-BE49-F238E27FC236}">
                <a16:creationId xmlns:a16="http://schemas.microsoft.com/office/drawing/2014/main" id="{2E24CCA8-3677-6111-36EF-06CFF148D972}"/>
              </a:ext>
            </a:extLst>
          </p:cNvPr>
          <p:cNvPicPr>
            <a:picLocks noChangeAspect="1"/>
          </p:cNvPicPr>
          <p:nvPr/>
        </p:nvPicPr>
        <p:blipFill>
          <a:blip r:embed="rId4"/>
          <a:stretch>
            <a:fillRect/>
          </a:stretch>
        </p:blipFill>
        <p:spPr>
          <a:xfrm>
            <a:off x="2880851" y="3626772"/>
            <a:ext cx="5941142" cy="3341892"/>
          </a:xfrm>
          <a:prstGeom prst="rect">
            <a:avLst/>
          </a:prstGeom>
        </p:spPr>
      </p:pic>
    </p:spTree>
    <p:extLst>
      <p:ext uri="{BB962C8B-B14F-4D97-AF65-F5344CB8AC3E}">
        <p14:creationId xmlns:p14="http://schemas.microsoft.com/office/powerpoint/2010/main" val="9939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hidden="1">
            <a:extLst>
              <a:ext uri="{FF2B5EF4-FFF2-40B4-BE49-F238E27FC236}">
                <a16:creationId xmlns:a16="http://schemas.microsoft.com/office/drawing/2014/main" id="{D5DB19F8-B538-4965-BA90-ED372B99F5DC}"/>
              </a:ext>
            </a:extLst>
          </p:cNvPr>
          <p:cNvSpPr>
            <a:spLocks noGrp="1"/>
          </p:cNvSpPr>
          <p:nvPr>
            <p:ph type="dt" sz="half" idx="4294967295"/>
          </p:nvPr>
        </p:nvSpPr>
        <p:spPr>
          <a:xfrm>
            <a:off x="5919680" y="6356350"/>
            <a:ext cx="947516" cy="365125"/>
          </a:xfrm>
        </p:spPr>
        <p:txBody>
          <a:bodyPr/>
          <a:lstStyle/>
          <a:p>
            <a:pPr>
              <a:spcAft>
                <a:spcPts val="600"/>
              </a:spcAft>
            </a:pPr>
            <a:r>
              <a:rPr lang="en-US"/>
              <a:t>20XX</a:t>
            </a:r>
          </a:p>
        </p:txBody>
      </p:sp>
      <p:sp>
        <p:nvSpPr>
          <p:cNvPr id="4" name="Slide Number Placeholder 3" hidden="1">
            <a:extLst>
              <a:ext uri="{FF2B5EF4-FFF2-40B4-BE49-F238E27FC236}">
                <a16:creationId xmlns:a16="http://schemas.microsoft.com/office/drawing/2014/main" id="{79ED4A67-3A46-4F54-A12A-EAE1B53E6457}"/>
              </a:ext>
            </a:extLst>
          </p:cNvPr>
          <p:cNvSpPr>
            <a:spLocks noGrp="1"/>
          </p:cNvSpPr>
          <p:nvPr>
            <p:ph type="sldNum" sz="quarter" idx="4294967295"/>
          </p:nvPr>
        </p:nvSpPr>
        <p:spPr>
          <a:xfrm>
            <a:off x="10700656" y="6356350"/>
            <a:ext cx="653143" cy="365125"/>
          </a:xfrm>
        </p:spPr>
        <p:txBody>
          <a:bodyPr/>
          <a:lstStyle/>
          <a:p>
            <a:pPr>
              <a:spcAft>
                <a:spcPts val="600"/>
              </a:spcAft>
            </a:pPr>
            <a:fld id="{19B51A1E-902D-48AF-9020-955120F399B6}" type="slidenum">
              <a:rPr lang="en-US" smtClean="0"/>
              <a:pPr>
                <a:spcAft>
                  <a:spcPts val="600"/>
                </a:spcAft>
              </a:pPr>
              <a:t>13</a:t>
            </a:fld>
            <a:endParaRPr lang="en-US"/>
          </a:p>
        </p:txBody>
      </p:sp>
      <p:pic>
        <p:nvPicPr>
          <p:cNvPr id="9" name="Picture 8" descr="A screenshot of a login form&#10;&#10;Description automatically generated">
            <a:extLst>
              <a:ext uri="{FF2B5EF4-FFF2-40B4-BE49-F238E27FC236}">
                <a16:creationId xmlns:a16="http://schemas.microsoft.com/office/drawing/2014/main" id="{C8E73BF0-062D-D36B-505B-59E655D91C71}"/>
              </a:ext>
            </a:extLst>
          </p:cNvPr>
          <p:cNvPicPr>
            <a:picLocks noChangeAspect="1"/>
          </p:cNvPicPr>
          <p:nvPr/>
        </p:nvPicPr>
        <p:blipFill>
          <a:blip r:embed="rId2"/>
          <a:stretch>
            <a:fillRect/>
          </a:stretch>
        </p:blipFill>
        <p:spPr>
          <a:xfrm>
            <a:off x="0" y="0"/>
            <a:ext cx="6791903" cy="3291707"/>
          </a:xfrm>
          <a:prstGeom prst="rect">
            <a:avLst/>
          </a:prstGeom>
        </p:spPr>
      </p:pic>
      <p:pic>
        <p:nvPicPr>
          <p:cNvPr id="8" name="Picture 7">
            <a:extLst>
              <a:ext uri="{FF2B5EF4-FFF2-40B4-BE49-F238E27FC236}">
                <a16:creationId xmlns:a16="http://schemas.microsoft.com/office/drawing/2014/main" id="{C63EB5BE-529F-F69C-5154-4747A4B8DA37}"/>
              </a:ext>
            </a:extLst>
          </p:cNvPr>
          <p:cNvPicPr>
            <a:picLocks noChangeAspect="1"/>
          </p:cNvPicPr>
          <p:nvPr/>
        </p:nvPicPr>
        <p:blipFill>
          <a:blip r:embed="rId3"/>
          <a:stretch>
            <a:fillRect/>
          </a:stretch>
        </p:blipFill>
        <p:spPr>
          <a:xfrm>
            <a:off x="4336026" y="3291707"/>
            <a:ext cx="7855974" cy="3566293"/>
          </a:xfrm>
          <a:prstGeom prst="rect">
            <a:avLst/>
          </a:prstGeom>
        </p:spPr>
      </p:pic>
    </p:spTree>
    <p:extLst>
      <p:ext uri="{BB962C8B-B14F-4D97-AF65-F5344CB8AC3E}">
        <p14:creationId xmlns:p14="http://schemas.microsoft.com/office/powerpoint/2010/main" val="2475608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hidden="1">
            <a:extLst>
              <a:ext uri="{FF2B5EF4-FFF2-40B4-BE49-F238E27FC236}">
                <a16:creationId xmlns:a16="http://schemas.microsoft.com/office/drawing/2014/main" id="{D5DB19F8-B538-4965-BA90-ED372B99F5DC}"/>
              </a:ext>
            </a:extLst>
          </p:cNvPr>
          <p:cNvSpPr>
            <a:spLocks noGrp="1"/>
          </p:cNvSpPr>
          <p:nvPr>
            <p:ph type="dt" sz="half" idx="4294967295"/>
          </p:nvPr>
        </p:nvSpPr>
        <p:spPr>
          <a:xfrm>
            <a:off x="5919680" y="6356350"/>
            <a:ext cx="947516" cy="365125"/>
          </a:xfrm>
        </p:spPr>
        <p:txBody>
          <a:bodyPr/>
          <a:lstStyle/>
          <a:p>
            <a:pPr>
              <a:spcAft>
                <a:spcPts val="600"/>
              </a:spcAft>
            </a:pPr>
            <a:r>
              <a:rPr lang="en-US"/>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4294967295"/>
          </p:nvPr>
        </p:nvSpPr>
        <p:spPr>
          <a:xfrm>
            <a:off x="7161955" y="6356350"/>
            <a:ext cx="3243942" cy="365125"/>
          </a:xfrm>
        </p:spPr>
        <p:txBody>
          <a:bodyPr/>
          <a:lstStyle/>
          <a:p>
            <a:pPr>
              <a:spcAft>
                <a:spcPts val="600"/>
              </a:spcAft>
            </a:pPr>
            <a:r>
              <a:rPr lang="en-US"/>
              <a:t>Pitch Deck</a:t>
            </a:r>
          </a:p>
        </p:txBody>
      </p:sp>
      <p:sp>
        <p:nvSpPr>
          <p:cNvPr id="4" name="Slide Number Placeholder 3" hidden="1">
            <a:extLst>
              <a:ext uri="{FF2B5EF4-FFF2-40B4-BE49-F238E27FC236}">
                <a16:creationId xmlns:a16="http://schemas.microsoft.com/office/drawing/2014/main" id="{79ED4A67-3A46-4F54-A12A-EAE1B53E6457}"/>
              </a:ext>
            </a:extLst>
          </p:cNvPr>
          <p:cNvSpPr>
            <a:spLocks noGrp="1"/>
          </p:cNvSpPr>
          <p:nvPr>
            <p:ph type="sldNum" sz="quarter" idx="4294967295"/>
          </p:nvPr>
        </p:nvSpPr>
        <p:spPr>
          <a:xfrm>
            <a:off x="10700656" y="6356350"/>
            <a:ext cx="653143" cy="365125"/>
          </a:xfrm>
        </p:spPr>
        <p:txBody>
          <a:bodyPr/>
          <a:lstStyle/>
          <a:p>
            <a:pPr>
              <a:spcAft>
                <a:spcPts val="600"/>
              </a:spcAft>
            </a:pPr>
            <a:fld id="{19B51A1E-902D-48AF-9020-955120F399B6}" type="slidenum">
              <a:rPr lang="en-US" smtClean="0"/>
              <a:pPr>
                <a:spcAft>
                  <a:spcPts val="600"/>
                </a:spcAft>
              </a:pPr>
              <a:t>14</a:t>
            </a:fld>
            <a:endParaRPr lang="en-US"/>
          </a:p>
        </p:txBody>
      </p:sp>
      <p:pic>
        <p:nvPicPr>
          <p:cNvPr id="8" name="Picture 7">
            <a:extLst>
              <a:ext uri="{FF2B5EF4-FFF2-40B4-BE49-F238E27FC236}">
                <a16:creationId xmlns:a16="http://schemas.microsoft.com/office/drawing/2014/main" id="{F6B10405-B8F1-F6F3-78BE-B63DE35AA6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356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4095345" y="182060"/>
            <a:ext cx="3258765" cy="693432"/>
          </a:xfrm>
        </p:spPr>
        <p:txBody>
          <a:bodyPr>
            <a:normAutofit/>
          </a:bodyPr>
          <a:lstStyle/>
          <a:p>
            <a:r>
              <a:rPr lang="en-US" sz="3600" dirty="0"/>
              <a:t>ABSTRACT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2"/>
          </p:nvPr>
        </p:nvSpPr>
        <p:spPr/>
        <p:txBody>
          <a:bodyPr/>
          <a:lstStyle/>
          <a:p>
            <a:endParaRPr lang="en-US" dirty="0"/>
          </a:p>
          <a:p>
            <a:endParaRPr lang="en-US" dirty="0"/>
          </a:p>
        </p:txBody>
      </p:sp>
      <p:sp>
        <p:nvSpPr>
          <p:cNvPr id="14" name="TextBox 13">
            <a:extLst>
              <a:ext uri="{FF2B5EF4-FFF2-40B4-BE49-F238E27FC236}">
                <a16:creationId xmlns:a16="http://schemas.microsoft.com/office/drawing/2014/main" id="{1888802A-286C-75BA-3818-1D19DE95D63D}"/>
              </a:ext>
            </a:extLst>
          </p:cNvPr>
          <p:cNvSpPr txBox="1"/>
          <p:nvPr/>
        </p:nvSpPr>
        <p:spPr>
          <a:xfrm>
            <a:off x="1543664" y="1074509"/>
            <a:ext cx="9822426" cy="4708981"/>
          </a:xfrm>
          <a:prstGeom prst="rect">
            <a:avLst/>
          </a:prstGeom>
          <a:noFill/>
        </p:spPr>
        <p:txBody>
          <a:bodyPr wrap="square">
            <a:spAutoFit/>
          </a:bodyPr>
          <a:lstStyle/>
          <a:p>
            <a:r>
              <a:rPr lang="en-ID" sz="2000" dirty="0">
                <a:solidFill>
                  <a:srgbClr val="374151"/>
                </a:solidFill>
                <a:effectLst/>
                <a:latin typeface="Lucida Sans" panose="020B0602030504020204" pitchFamily="34" charset="0"/>
                <a:ea typeface="Comic Sans MS" panose="030F0702030302020204" pitchFamily="66" charset="0"/>
                <a:cs typeface="Comic Sans MS" panose="030F0702030302020204" pitchFamily="66" charset="0"/>
              </a:rPr>
              <a:t>This sports Intermediary web application is designed to serve as a seamless intermediary, connecting tournament conductors and players in the world of sports. The platform offers a straightforward and efficient solution for organizing and participating in real-time sports events.</a:t>
            </a:r>
            <a:r>
              <a:rPr lang="en-ID" sz="2000" dirty="0">
                <a:solidFill>
                  <a:srgbClr val="000000"/>
                </a:solidFill>
                <a:effectLst/>
                <a:latin typeface="Lucida Sans" panose="020B0602030504020204" pitchFamily="34" charset="0"/>
                <a:ea typeface="Comic Sans MS" panose="030F0702030302020204" pitchFamily="66" charset="0"/>
                <a:cs typeface="Comic Sans MS" panose="030F0702030302020204" pitchFamily="66" charset="0"/>
              </a:rPr>
              <a:t> </a:t>
            </a:r>
            <a:endParaRPr lang="en-ID" sz="2000" dirty="0">
              <a:solidFill>
                <a:srgbClr val="374151"/>
              </a:solidFill>
              <a:effectLst/>
              <a:latin typeface="Lucida Sans" panose="020B0602030504020204" pitchFamily="34" charset="0"/>
              <a:ea typeface="Comic Sans MS" panose="030F0702030302020204" pitchFamily="66" charset="0"/>
              <a:cs typeface="Comic Sans MS" panose="030F0702030302020204" pitchFamily="66" charset="0"/>
            </a:endParaRPr>
          </a:p>
          <a:p>
            <a:endParaRPr lang="en-US" sz="2000" noProof="1"/>
          </a:p>
          <a:p>
            <a:r>
              <a:rPr lang="en-ID" sz="2000" dirty="0">
                <a:solidFill>
                  <a:srgbClr val="374151"/>
                </a:solidFill>
                <a:latin typeface="Lucida Sans" panose="020B0602030504020204" pitchFamily="34" charset="0"/>
                <a:ea typeface="Comic Sans MS" panose="030F0702030302020204" pitchFamily="66" charset="0"/>
                <a:cs typeface="Comic Sans MS" panose="030F0702030302020204" pitchFamily="66" charset="0"/>
              </a:rPr>
              <a:t>This Application </a:t>
            </a:r>
            <a:r>
              <a:rPr lang="en-ID" sz="2000" dirty="0">
                <a:solidFill>
                  <a:srgbClr val="374151"/>
                </a:solidFill>
                <a:effectLst/>
                <a:latin typeface="Lucida Sans" panose="020B0602030504020204" pitchFamily="34" charset="0"/>
                <a:ea typeface="Comic Sans MS" panose="030F0702030302020204" pitchFamily="66" charset="0"/>
                <a:cs typeface="Comic Sans MS" panose="030F0702030302020204" pitchFamily="66" charset="0"/>
              </a:rPr>
              <a:t>facilitates instant messaging and announcements between tournament conductors and players, creating a collaborative and connected community.</a:t>
            </a:r>
            <a:r>
              <a:rPr lang="en-ID" sz="2000" dirty="0">
                <a:solidFill>
                  <a:srgbClr val="374151"/>
                </a:solidFill>
                <a:effectLst/>
                <a:latin typeface="Lucida Sans" panose="020B0602030504020204" pitchFamily="34" charset="0"/>
                <a:ea typeface="Segoe UI" panose="020B0502040204020203" pitchFamily="34" charset="0"/>
                <a:cs typeface="Segoe UI" panose="020B0502040204020203" pitchFamily="34" charset="0"/>
              </a:rPr>
              <a:t> </a:t>
            </a:r>
            <a:r>
              <a:rPr lang="en-ID" sz="2000" dirty="0">
                <a:solidFill>
                  <a:srgbClr val="374151"/>
                </a:solidFill>
                <a:latin typeface="Lucida Sans" panose="020B0602030504020204" pitchFamily="34" charset="0"/>
                <a:ea typeface="Segoe UI" panose="020B0502040204020203" pitchFamily="34" charset="0"/>
                <a:cs typeface="Segoe UI" panose="020B0502040204020203" pitchFamily="34" charset="0"/>
              </a:rPr>
              <a:t>It</a:t>
            </a:r>
            <a:r>
              <a:rPr lang="en-ID" sz="2000" dirty="0">
                <a:solidFill>
                  <a:srgbClr val="374151"/>
                </a:solidFill>
                <a:effectLst/>
                <a:latin typeface="Lucida Sans" panose="020B0602030504020204" pitchFamily="34" charset="0"/>
                <a:ea typeface="Comic Sans MS" panose="030F0702030302020204" pitchFamily="66" charset="0"/>
                <a:cs typeface="Comic Sans MS" panose="030F0702030302020204" pitchFamily="66" charset="0"/>
              </a:rPr>
              <a:t> enables live monitoring of events, allowing conductors and players to stay informed about ongoing matches, scores, and overall tournament progress in real time. </a:t>
            </a:r>
          </a:p>
          <a:p>
            <a:endParaRPr lang="en-ID" sz="2000" dirty="0">
              <a:solidFill>
                <a:srgbClr val="374151"/>
              </a:solidFill>
              <a:latin typeface="Lucida Sans" panose="020B0602030504020204" pitchFamily="34" charset="0"/>
              <a:ea typeface="Comic Sans MS" panose="030F0702030302020204" pitchFamily="66" charset="0"/>
              <a:cs typeface="Comic Sans MS" panose="030F0702030302020204" pitchFamily="66" charset="0"/>
            </a:endParaRPr>
          </a:p>
          <a:p>
            <a:r>
              <a:rPr lang="en-ID" sz="2000" dirty="0">
                <a:solidFill>
                  <a:srgbClr val="374151"/>
                </a:solidFill>
                <a:latin typeface="Lucida Sans" panose="020B0602030504020204" pitchFamily="34" charset="0"/>
                <a:ea typeface="Comic Sans MS" panose="030F0702030302020204" pitchFamily="66" charset="0"/>
                <a:cs typeface="Comic Sans MS" panose="030F0702030302020204" pitchFamily="66" charset="0"/>
              </a:rPr>
              <a:t>This web Application’s</a:t>
            </a:r>
            <a:r>
              <a:rPr lang="en-ID" sz="2000" dirty="0">
                <a:solidFill>
                  <a:srgbClr val="374151"/>
                </a:solidFill>
                <a:effectLst/>
                <a:latin typeface="Lucida Sans" panose="020B0602030504020204" pitchFamily="34" charset="0"/>
                <a:ea typeface="Comic Sans MS" panose="030F0702030302020204" pitchFamily="66" charset="0"/>
                <a:cs typeface="Comic Sans MS" panose="030F0702030302020204" pitchFamily="66" charset="0"/>
              </a:rPr>
              <a:t> objective is to provide a user-friendly platform that acts as a bridge between tournament conductors and players, fostering efficient communication and enhancing the overall experience of real-time sports events</a:t>
            </a:r>
            <a:r>
              <a:rPr lang="en-ID" sz="2000" dirty="0">
                <a:solidFill>
                  <a:srgbClr val="374151"/>
                </a:solidFill>
                <a:effectLst/>
                <a:latin typeface="Lucida Sans" panose="020B0602030504020204" pitchFamily="34" charset="0"/>
                <a:ea typeface="Segoe UI" panose="020B0502040204020203" pitchFamily="34" charset="0"/>
                <a:cs typeface="Segoe UI" panose="020B0502040204020203" pitchFamily="34" charset="0"/>
              </a:rPr>
              <a:t>.</a:t>
            </a:r>
            <a:r>
              <a:rPr lang="en-ID" sz="2000" dirty="0">
                <a:solidFill>
                  <a:srgbClr val="000000"/>
                </a:solidFill>
                <a:effectLst/>
                <a:latin typeface="Lucida Sans" panose="020B0602030504020204" pitchFamily="34" charset="0"/>
                <a:ea typeface="Comic Sans MS" panose="030F0702030302020204" pitchFamily="66" charset="0"/>
                <a:cs typeface="Comic Sans MS" panose="030F0702030302020204" pitchFamily="66" charset="0"/>
              </a:rPr>
              <a:t> </a:t>
            </a:r>
            <a:endParaRPr lang="en-ID" sz="2000" dirty="0">
              <a:solidFill>
                <a:srgbClr val="374151"/>
              </a:solidFill>
              <a:effectLst/>
              <a:latin typeface="Comic Sans MS" panose="030F0702030302020204" pitchFamily="66" charset="0"/>
              <a:ea typeface="Comic Sans MS" panose="030F0702030302020204" pitchFamily="66" charset="0"/>
              <a:cs typeface="Comic Sans MS" panose="030F0702030302020204" pitchFamily="66" charset="0"/>
            </a:endParaRPr>
          </a:p>
        </p:txBody>
      </p:sp>
    </p:spTree>
    <p:extLst>
      <p:ext uri="{BB962C8B-B14F-4D97-AF65-F5344CB8AC3E}">
        <p14:creationId xmlns:p14="http://schemas.microsoft.com/office/powerpoint/2010/main" val="212117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209800" y="1508711"/>
            <a:ext cx="3492910" cy="585585"/>
          </a:xfrm>
        </p:spPr>
        <p:txBody>
          <a:bodyPr>
            <a:normAutofit/>
          </a:bodyPr>
          <a:lstStyle/>
          <a:p>
            <a:r>
              <a:rPr lang="en-US" sz="3200" dirty="0"/>
              <a:t>INTRODUCTION:</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880235" y="2241781"/>
            <a:ext cx="7606481" cy="3529755"/>
          </a:xfrm>
        </p:spPr>
        <p:txBody>
          <a:bodyPr vert="horz" lIns="91440" tIns="45720" rIns="91440" bIns="45720" rtlCol="0" anchor="t">
            <a:noAutofit/>
          </a:bodyPr>
          <a:lstStyle/>
          <a:p>
            <a:r>
              <a:rPr lang="en-US" sz="2800" dirty="0">
                <a:solidFill>
                  <a:srgbClr val="374151"/>
                </a:solidFill>
                <a:latin typeface="Tenorite" panose="00000500000000000000" pitchFamily="2" charset="0"/>
              </a:rPr>
              <a:t>This Sports Intermediary Application</a:t>
            </a:r>
            <a:r>
              <a:rPr lang="en-US" sz="2800" b="0" i="0" dirty="0">
                <a:solidFill>
                  <a:srgbClr val="374151"/>
                </a:solidFill>
                <a:effectLst/>
                <a:latin typeface="Tenorite" panose="00000500000000000000" pitchFamily="2" charset="0"/>
              </a:rPr>
              <a:t> is your go-to place for organizing and joining sports tournaments. It's like the middleman between people who run tournaments and those who love playing indoor and outdoor games. We're here to make sports events super easy and fun for everyone involved.</a:t>
            </a:r>
            <a:endParaRPr lang="en-US" sz="2800" noProof="1">
              <a:latin typeface="Tenorite" panose="00000500000000000000" pitchFamily="2" charset="0"/>
            </a:endParaRP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05740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209799" y="1508711"/>
            <a:ext cx="6127955" cy="585585"/>
          </a:xfrm>
        </p:spPr>
        <p:txBody>
          <a:bodyPr>
            <a:normAutofit fontScale="90000"/>
          </a:bodyPr>
          <a:lstStyle/>
          <a:p>
            <a:r>
              <a:rPr lang="en-US" sz="3200" dirty="0"/>
              <a:t>BACKGROUND OF THE PROJECT: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565603" y="2244135"/>
            <a:ext cx="9311765" cy="3962375"/>
          </a:xfrm>
        </p:spPr>
        <p:txBody>
          <a:bodyPr vert="horz" lIns="91440" tIns="45720" rIns="91440" bIns="45720" rtlCol="0" anchor="t">
            <a:noAutofit/>
          </a:bodyPr>
          <a:lstStyle/>
          <a:p>
            <a:r>
              <a:rPr lang="en-US" sz="3200" dirty="0">
                <a:solidFill>
                  <a:srgbClr val="374151"/>
                </a:solidFill>
                <a:latin typeface="Söhne"/>
              </a:rPr>
              <a:t>U</a:t>
            </a:r>
            <a:r>
              <a:rPr lang="en-US" sz="3200" b="0" i="0" dirty="0">
                <a:solidFill>
                  <a:srgbClr val="374151"/>
                </a:solidFill>
                <a:effectLst/>
                <a:latin typeface="Söhne"/>
              </a:rPr>
              <a:t>sually, planning tournaments means dealing with lots of paperwork and keeping track of who's playing against who. </a:t>
            </a:r>
            <a:r>
              <a:rPr lang="en-US" sz="3200" dirty="0">
                <a:solidFill>
                  <a:srgbClr val="374151"/>
                </a:solidFill>
                <a:latin typeface="Söhne"/>
              </a:rPr>
              <a:t>This Application</a:t>
            </a:r>
            <a:r>
              <a:rPr lang="en-US" sz="3200" b="0" i="0" dirty="0">
                <a:solidFill>
                  <a:srgbClr val="374151"/>
                </a:solidFill>
                <a:effectLst/>
                <a:latin typeface="Söhne"/>
              </a:rPr>
              <a:t> takes care of all that. It's like your one-stop-shop where tournament organizers can easily manage their events, and players can find cool games to join.</a:t>
            </a:r>
            <a:endParaRPr lang="en-US" sz="3200" noProof="1">
              <a:latin typeface="Tenorite" panose="00000500000000000000" pitchFamily="2" charset="0"/>
            </a:endParaRP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09587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418119" y="167771"/>
            <a:ext cx="3787878" cy="585585"/>
          </a:xfrm>
        </p:spPr>
        <p:txBody>
          <a:bodyPr>
            <a:normAutofit/>
          </a:bodyPr>
          <a:lstStyle/>
          <a:p>
            <a:r>
              <a:rPr lang="en-US" dirty="0"/>
              <a:t>Existing System:</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487561" y="2483075"/>
            <a:ext cx="9576620" cy="3962375"/>
          </a:xfrm>
        </p:spPr>
        <p:txBody>
          <a:bodyPr vert="horz" lIns="91440" tIns="45720" rIns="91440" bIns="45720" rtlCol="0" anchor="t">
            <a:noAutofit/>
          </a:bodyPr>
          <a:lstStyle/>
          <a:p>
            <a:r>
              <a:rPr lang="en-ID" sz="2000" b="1" i="0" dirty="0">
                <a:effectLst/>
                <a:latin typeface="+mj-lt"/>
              </a:rPr>
              <a:t>Flexibility for Various Sports:</a:t>
            </a:r>
            <a:r>
              <a:rPr lang="en-US" sz="2000" b="0" i="0" dirty="0">
                <a:solidFill>
                  <a:srgbClr val="374151"/>
                </a:solidFill>
                <a:effectLst/>
                <a:latin typeface="+mj-lt"/>
              </a:rPr>
              <a:t>While TeamSnap is versatile and supports various sports, its primary focus is on team management.</a:t>
            </a:r>
          </a:p>
          <a:p>
            <a:r>
              <a:rPr lang="en-ID" sz="2000" b="1" i="0" dirty="0">
                <a:effectLst/>
                <a:latin typeface="+mj-lt"/>
              </a:rPr>
              <a:t>User Interface and Experience:</a:t>
            </a:r>
            <a:r>
              <a:rPr lang="en-US" sz="2000" b="0" i="0" dirty="0">
                <a:solidFill>
                  <a:srgbClr val="374151"/>
                </a:solidFill>
                <a:effectLst/>
                <a:latin typeface="+mj-lt"/>
              </a:rPr>
              <a:t>User experience can be subjective, and some users might find that the focus on team management in TeamSnap results in a user –interface that may not be as intuitive for tournament-specific tasks.</a:t>
            </a:r>
          </a:p>
          <a:p>
            <a:r>
              <a:rPr lang="en-ID" sz="2000" b="1" i="0" dirty="0">
                <a:effectLst/>
                <a:latin typeface="+mj-lt"/>
              </a:rPr>
              <a:t>Scalability:</a:t>
            </a:r>
            <a:r>
              <a:rPr lang="en-US" sz="2000" b="0" i="0" dirty="0">
                <a:solidFill>
                  <a:srgbClr val="374151"/>
                </a:solidFill>
                <a:effectLst/>
                <a:latin typeface="+mj-lt"/>
              </a:rPr>
              <a:t>Depending on the scale of tournaments and the number of participants, TeamSnap might face limitations related to scalability when handling larger-scale events.</a:t>
            </a:r>
          </a:p>
          <a:p>
            <a:r>
              <a:rPr lang="en-ID" sz="2000" b="1" i="0" dirty="0">
                <a:effectLst/>
              </a:rPr>
              <a:t>Communication Features:</a:t>
            </a:r>
            <a:r>
              <a:rPr lang="en-US" sz="2000" b="0" i="0" dirty="0">
                <a:solidFill>
                  <a:srgbClr val="374151"/>
                </a:solidFill>
                <a:effectLst/>
              </a:rPr>
              <a:t>While TeamSnap provides communication features for teams, its focus might be on internal team communication rather than broader communication features needed for tournament-wide announcements and updates.</a:t>
            </a:r>
            <a:endParaRPr lang="en-US" sz="2000" noProof="1"/>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3910781" y="6183487"/>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482781" y="6183487"/>
            <a:ext cx="2743200" cy="365125"/>
          </a:xfrm>
        </p:spPr>
        <p:txBody>
          <a:bodyPr/>
          <a:lstStyle/>
          <a:p>
            <a:fld id="{B5CEABB6-07DC-46E8-9B57-56EC44A396E5}" type="slidenum">
              <a:rPr lang="en-US" smtClean="0"/>
              <a:pPr/>
              <a:t>5</a:t>
            </a:fld>
            <a:endParaRPr lang="en-US" dirty="0"/>
          </a:p>
        </p:txBody>
      </p:sp>
      <p:sp>
        <p:nvSpPr>
          <p:cNvPr id="7" name="Title 3">
            <a:extLst>
              <a:ext uri="{FF2B5EF4-FFF2-40B4-BE49-F238E27FC236}">
                <a16:creationId xmlns:a16="http://schemas.microsoft.com/office/drawing/2014/main" id="{22FA6535-53FB-1B74-85ED-6291D7187EDF}"/>
              </a:ext>
            </a:extLst>
          </p:cNvPr>
          <p:cNvSpPr txBox="1">
            <a:spLocks/>
          </p:cNvSpPr>
          <p:nvPr/>
        </p:nvSpPr>
        <p:spPr>
          <a:xfrm>
            <a:off x="2946911" y="694577"/>
            <a:ext cx="2183378" cy="5855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400" dirty="0">
                <a:latin typeface="+mn-lt"/>
              </a:rPr>
              <a:t>TeamSnap:</a:t>
            </a:r>
            <a:endParaRPr lang="en-ID" sz="2400" dirty="0">
              <a:latin typeface="+mn-lt"/>
            </a:endParaRPr>
          </a:p>
        </p:txBody>
      </p:sp>
      <p:sp>
        <p:nvSpPr>
          <p:cNvPr id="9" name="TextBox 8">
            <a:extLst>
              <a:ext uri="{FF2B5EF4-FFF2-40B4-BE49-F238E27FC236}">
                <a16:creationId xmlns:a16="http://schemas.microsoft.com/office/drawing/2014/main" id="{B01D294D-8803-C052-6172-D3C2B48D4441}"/>
              </a:ext>
            </a:extLst>
          </p:cNvPr>
          <p:cNvSpPr txBox="1"/>
          <p:nvPr/>
        </p:nvSpPr>
        <p:spPr>
          <a:xfrm>
            <a:off x="3581400" y="1162891"/>
            <a:ext cx="8013291" cy="707886"/>
          </a:xfrm>
          <a:prstGeom prst="rect">
            <a:avLst/>
          </a:prstGeom>
          <a:noFill/>
        </p:spPr>
        <p:txBody>
          <a:bodyPr wrap="square">
            <a:spAutoFit/>
          </a:bodyPr>
          <a:lstStyle/>
          <a:p>
            <a:r>
              <a:rPr lang="en-US" sz="2000" b="0" i="0" dirty="0">
                <a:solidFill>
                  <a:srgbClr val="374151"/>
                </a:solidFill>
                <a:effectLst/>
              </a:rPr>
              <a:t>TeamSnap offers features for organizing and managing sports leagues and tournaments</a:t>
            </a:r>
            <a:r>
              <a:rPr lang="en-US" sz="2000" b="0" i="0" dirty="0">
                <a:solidFill>
                  <a:srgbClr val="374151"/>
                </a:solidFill>
                <a:effectLst/>
                <a:latin typeface="Söhne"/>
              </a:rPr>
              <a:t>.</a:t>
            </a:r>
            <a:endParaRPr lang="en-ID" sz="2000" dirty="0"/>
          </a:p>
        </p:txBody>
      </p:sp>
      <p:sp>
        <p:nvSpPr>
          <p:cNvPr id="11" name="Title 3">
            <a:extLst>
              <a:ext uri="{FF2B5EF4-FFF2-40B4-BE49-F238E27FC236}">
                <a16:creationId xmlns:a16="http://schemas.microsoft.com/office/drawing/2014/main" id="{DAD8F421-CF41-3D11-8A32-6CE846883E94}"/>
              </a:ext>
            </a:extLst>
          </p:cNvPr>
          <p:cNvSpPr txBox="1">
            <a:spLocks/>
          </p:cNvSpPr>
          <p:nvPr/>
        </p:nvSpPr>
        <p:spPr>
          <a:xfrm>
            <a:off x="2290300" y="1870777"/>
            <a:ext cx="7040514" cy="5855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D" sz="2400" dirty="0"/>
              <a:t>Disadvantages of existing system:</a:t>
            </a:r>
          </a:p>
        </p:txBody>
      </p:sp>
    </p:spTree>
    <p:extLst>
      <p:ext uri="{BB962C8B-B14F-4D97-AF65-F5344CB8AC3E}">
        <p14:creationId xmlns:p14="http://schemas.microsoft.com/office/powerpoint/2010/main" val="252852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251278" y="240289"/>
            <a:ext cx="3707070" cy="585585"/>
          </a:xfrm>
        </p:spPr>
        <p:txBody>
          <a:bodyPr>
            <a:normAutofit/>
          </a:bodyPr>
          <a:lstStyle/>
          <a:p>
            <a:r>
              <a:rPr lang="en-US" dirty="0"/>
              <a:t>Proposed System:</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399070" y="2472309"/>
            <a:ext cx="9576620" cy="4832025"/>
          </a:xfrm>
        </p:spPr>
        <p:txBody>
          <a:bodyPr vert="horz" lIns="91440" tIns="45720" rIns="91440" bIns="45720" rtlCol="0" anchor="t">
            <a:noAutofit/>
          </a:bodyPr>
          <a:lstStyle/>
          <a:p>
            <a:pPr lvl="0">
              <a:lnSpc>
                <a:spcPct val="107000"/>
              </a:lnSpc>
              <a:spcAft>
                <a:spcPts val="800"/>
              </a:spcAft>
            </a:pPr>
            <a:r>
              <a:rPr lang="en-IN" sz="1800" b="1" dirty="0">
                <a:effectLst/>
                <a:latin typeface="+mj-lt"/>
                <a:ea typeface="Calibri" panose="020F0502020204030204" pitchFamily="34" charset="0"/>
                <a:cs typeface="Times New Roman" panose="02020603050405020304" pitchFamily="18" charset="0"/>
              </a:rPr>
              <a:t>Efficient Event Management: </a:t>
            </a:r>
            <a:r>
              <a:rPr lang="en-IN" sz="1800" dirty="0">
                <a:effectLst/>
                <a:latin typeface="Calibri" panose="020F0502020204030204" pitchFamily="34" charset="0"/>
                <a:ea typeface="Calibri" panose="020F0502020204030204" pitchFamily="34" charset="0"/>
                <a:cs typeface="Times New Roman" panose="02020603050405020304" pitchFamily="18" charset="0"/>
              </a:rPr>
              <a:t>The platform streamlines the process of organizing events, offering organizers a centralized hub to create, manage, and promote matches or tournaments seamlessly.</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chemeClr val="tx1">
                    <a:lumMod val="95000"/>
                    <a:lumOff val="5000"/>
                  </a:schemeClr>
                </a:solidFill>
                <a:effectLst/>
                <a:latin typeface="+mj-lt"/>
                <a:ea typeface="Calibri" panose="020F0502020204030204" pitchFamily="34" charset="0"/>
                <a:cs typeface="Times New Roman" panose="02020603050405020304" pitchFamily="18" charset="0"/>
              </a:rPr>
              <a:t>User-Friendly Registration Process: </a:t>
            </a:r>
            <a:r>
              <a:rPr lang="en-IN" sz="1800" dirty="0">
                <a:effectLst/>
                <a:ea typeface="Calibri" panose="020F0502020204030204" pitchFamily="34" charset="0"/>
                <a:cs typeface="Times New Roman" panose="02020603050405020304" pitchFamily="18" charset="0"/>
              </a:rPr>
              <a:t>Simplifies the registration process for players, offering an intuitive </a:t>
            </a:r>
            <a:r>
              <a:rPr lang="en-IN" sz="1800">
                <a:effectLst/>
                <a:ea typeface="Calibri" panose="020F0502020204030204" pitchFamily="34" charset="0"/>
                <a:cs typeface="Times New Roman" panose="02020603050405020304" pitchFamily="18" charset="0"/>
              </a:rPr>
              <a:t>and user-friendly</a:t>
            </a:r>
            <a:r>
              <a:rPr lang="en-US" sz="1800">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interface. </a:t>
            </a:r>
          </a:p>
          <a:p>
            <a:pPr>
              <a:lnSpc>
                <a:spcPct val="107000"/>
              </a:lnSpc>
              <a:spcAft>
                <a:spcPts val="800"/>
              </a:spcAft>
            </a:pPr>
            <a:r>
              <a:rPr lang="en-IN" sz="1800" b="1" dirty="0">
                <a:solidFill>
                  <a:schemeClr val="tx1">
                    <a:lumMod val="95000"/>
                    <a:lumOff val="5000"/>
                  </a:schemeClr>
                </a:solidFill>
                <a:effectLst/>
                <a:ea typeface="Calibri" panose="020F0502020204030204" pitchFamily="34" charset="0"/>
                <a:cs typeface="Times New Roman" panose="02020603050405020304" pitchFamily="18" charset="0"/>
              </a:rPr>
              <a:t>Secure Registration and Payments:</a:t>
            </a:r>
            <a:r>
              <a:rPr lang="en-IN" sz="1800" dirty="0">
                <a:effectLst/>
                <a:ea typeface="Calibri" panose="020F0502020204030204" pitchFamily="34" charset="0"/>
                <a:cs typeface="Times New Roman" panose="02020603050405020304" pitchFamily="18" charset="0"/>
              </a:rPr>
              <a:t> Implements secure registration processes and payment gateways to protect participant information and ensure safe financial transactions.</a:t>
            </a:r>
            <a:endParaRPr lang="en-ID" sz="1800" dirty="0">
              <a:effectLst/>
              <a:ea typeface="Calibri" panose="020F0502020204030204" pitchFamily="34" charset="0"/>
              <a:cs typeface="Times New Roman" panose="02020603050405020304" pitchFamily="18" charset="0"/>
            </a:endParaRPr>
          </a:p>
          <a:p>
            <a:pPr lvl="0">
              <a:lnSpc>
                <a:spcPct val="107000"/>
              </a:lnSpc>
              <a:spcAft>
                <a:spcPts val="800"/>
              </a:spcAft>
            </a:pPr>
            <a:r>
              <a:rPr lang="en-IN" sz="1800" b="1" dirty="0">
                <a:solidFill>
                  <a:schemeClr val="tx1">
                    <a:lumMod val="95000"/>
                    <a:lumOff val="5000"/>
                  </a:schemeClr>
                </a:solidFill>
                <a:effectLst/>
                <a:ea typeface="Calibri" panose="020F0502020204030204" pitchFamily="34" charset="0"/>
                <a:cs typeface="Times New Roman" panose="02020603050405020304" pitchFamily="18" charset="0"/>
              </a:rPr>
              <a:t>Enhanced Communication Channels: </a:t>
            </a:r>
            <a:r>
              <a:rPr lang="en-IN" sz="1800" dirty="0">
                <a:effectLst/>
                <a:ea typeface="Calibri" panose="020F0502020204030204" pitchFamily="34" charset="0"/>
                <a:cs typeface="Times New Roman" panose="02020603050405020304" pitchFamily="18" charset="0"/>
              </a:rPr>
              <a:t>Provides robust communication channels, including real-time messaging and</a:t>
            </a:r>
            <a:r>
              <a:rPr lang="en-US" sz="1800" dirty="0">
                <a:effectLst/>
                <a:ea typeface="Calibri" panose="020F0502020204030204" pitchFamily="34" charset="0"/>
                <a:cs typeface="Times New Roman" panose="02020603050405020304" pitchFamily="18" charset="0"/>
              </a:rPr>
              <a:t> 	</a:t>
            </a:r>
            <a:r>
              <a:rPr lang="en-IN" sz="1800" dirty="0">
                <a:effectLst/>
                <a:ea typeface="Calibri" panose="020F0502020204030204" pitchFamily="34" charset="0"/>
                <a:cs typeface="Times New Roman" panose="02020603050405020304" pitchFamily="18" charset="0"/>
              </a:rPr>
              <a:t>announcements, fostering effective communication between organizers and players. This ensures participants stay informed about event details and updates promptly.</a:t>
            </a:r>
            <a:endParaRPr lang="en-ID" sz="1800" dirty="0">
              <a:effectLst/>
              <a:ea typeface="Calibri" panose="020F0502020204030204" pitchFamily="34" charset="0"/>
              <a:cs typeface="Times New Roman" panose="02020603050405020304" pitchFamily="18" charset="0"/>
            </a:endParaRPr>
          </a:p>
          <a:p>
            <a:pPr>
              <a:lnSpc>
                <a:spcPct val="107000"/>
              </a:lnSpc>
              <a:spcAft>
                <a:spcPts val="800"/>
              </a:spcAft>
            </a:pPr>
            <a:endParaRPr lang="en-ID" sz="1800" dirty="0">
              <a:effectLst/>
              <a:ea typeface="Calibri" panose="020F0502020204030204" pitchFamily="34" charset="0"/>
              <a:cs typeface="Times New Roman" panose="02020603050405020304" pitchFamily="18" charset="0"/>
            </a:endParaRPr>
          </a:p>
          <a:p>
            <a:pPr lvl="0">
              <a:lnSpc>
                <a:spcPct val="107000"/>
              </a:lnSpc>
              <a:spcAft>
                <a:spcPts val="800"/>
              </a:spcAft>
            </a:pPr>
            <a:endParaRPr lang="en-IN" sz="1600" b="1" dirty="0">
              <a:effectLst/>
              <a:latin typeface="+mj-lt"/>
              <a:ea typeface="Calibri" panose="020F0502020204030204" pitchFamily="34" charset="0"/>
              <a:cs typeface="Times New Roman" panose="02020603050405020304" pitchFamily="18" charset="0"/>
            </a:endParaRPr>
          </a:p>
          <a:p>
            <a:pPr lvl="0">
              <a:lnSpc>
                <a:spcPct val="107000"/>
              </a:lnSpc>
              <a:spcAft>
                <a:spcPts val="800"/>
              </a:spcAft>
            </a:pPr>
            <a:r>
              <a:rPr lang="en-IN" sz="1600" dirty="0">
                <a:latin typeface="+mj-lt"/>
                <a:ea typeface="Calibri" panose="020F0502020204030204" pitchFamily="34" charset="0"/>
                <a:cs typeface="Times New Roman" panose="02020603050405020304" pitchFamily="18" charset="0"/>
              </a:rPr>
              <a:t>	</a:t>
            </a:r>
            <a:endParaRPr lang="en-US" sz="2000" noProof="1"/>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482781" y="6183487"/>
            <a:ext cx="2743200" cy="365125"/>
          </a:xfrm>
        </p:spPr>
        <p:txBody>
          <a:bodyPr/>
          <a:lstStyle/>
          <a:p>
            <a:fld id="{B5CEABB6-07DC-46E8-9B57-56EC44A396E5}" type="slidenum">
              <a:rPr lang="en-US" smtClean="0"/>
              <a:pPr/>
              <a:t>6</a:t>
            </a:fld>
            <a:endParaRPr lang="en-US" dirty="0"/>
          </a:p>
        </p:txBody>
      </p:sp>
      <p:sp>
        <p:nvSpPr>
          <p:cNvPr id="7" name="Title 3">
            <a:extLst>
              <a:ext uri="{FF2B5EF4-FFF2-40B4-BE49-F238E27FC236}">
                <a16:creationId xmlns:a16="http://schemas.microsoft.com/office/drawing/2014/main" id="{22FA6535-53FB-1B74-85ED-6291D7187EDF}"/>
              </a:ext>
            </a:extLst>
          </p:cNvPr>
          <p:cNvSpPr txBox="1">
            <a:spLocks/>
          </p:cNvSpPr>
          <p:nvPr/>
        </p:nvSpPr>
        <p:spPr>
          <a:xfrm>
            <a:off x="2251278" y="700130"/>
            <a:ext cx="6069271" cy="5855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400" dirty="0">
                <a:latin typeface="+mn-lt"/>
              </a:rPr>
              <a:t>Sports Intermediary Application:</a:t>
            </a:r>
            <a:endParaRPr lang="en-ID" sz="2400" dirty="0">
              <a:latin typeface="+mn-lt"/>
            </a:endParaRPr>
          </a:p>
        </p:txBody>
      </p:sp>
      <p:sp>
        <p:nvSpPr>
          <p:cNvPr id="9" name="TextBox 8">
            <a:extLst>
              <a:ext uri="{FF2B5EF4-FFF2-40B4-BE49-F238E27FC236}">
                <a16:creationId xmlns:a16="http://schemas.microsoft.com/office/drawing/2014/main" id="{B01D294D-8803-C052-6172-D3C2B48D4441}"/>
              </a:ext>
            </a:extLst>
          </p:cNvPr>
          <p:cNvSpPr txBox="1"/>
          <p:nvPr/>
        </p:nvSpPr>
        <p:spPr>
          <a:xfrm>
            <a:off x="2824316" y="1090418"/>
            <a:ext cx="8013291" cy="923330"/>
          </a:xfrm>
          <a:prstGeom prst="rect">
            <a:avLst/>
          </a:prstGeom>
          <a:noFill/>
        </p:spPr>
        <p:txBody>
          <a:bodyPr wrap="square">
            <a:spAutoFit/>
          </a:bodyPr>
          <a:lstStyle/>
          <a:p>
            <a:r>
              <a:rPr lang="en-IN" dirty="0">
                <a:ea typeface="Calibri" panose="020F0502020204030204" pitchFamily="34" charset="0"/>
                <a:cs typeface="Times New Roman" panose="02020603050405020304" pitchFamily="18" charset="0"/>
              </a:rPr>
              <a:t>This Application</a:t>
            </a:r>
            <a:r>
              <a:rPr lang="en-IN" dirty="0">
                <a:effectLst/>
                <a:ea typeface="Calibri" panose="020F0502020204030204" pitchFamily="34" charset="0"/>
                <a:cs typeface="Times New Roman" panose="02020603050405020304" pitchFamily="18" charset="0"/>
              </a:rPr>
              <a:t> </a:t>
            </a:r>
            <a:r>
              <a:rPr lang="en-IN" dirty="0">
                <a:ea typeface="Calibri" panose="020F0502020204030204" pitchFamily="34" charset="0"/>
                <a:cs typeface="Times New Roman" panose="02020603050405020304" pitchFamily="18" charset="0"/>
              </a:rPr>
              <a:t>provides</a:t>
            </a:r>
            <a:r>
              <a:rPr lang="en-IN" dirty="0">
                <a:effectLst/>
                <a:ea typeface="Calibri" panose="020F0502020204030204" pitchFamily="34" charset="0"/>
                <a:cs typeface="Times New Roman" panose="02020603050405020304" pitchFamily="18" charset="0"/>
              </a:rPr>
              <a:t> a modern and user-friendly web application to address the limitations of the existing system, offering a range of features to enhance the overall experience of sports events organization and participation.</a:t>
            </a:r>
            <a:endParaRPr lang="en-ID" dirty="0"/>
          </a:p>
        </p:txBody>
      </p:sp>
      <p:sp>
        <p:nvSpPr>
          <p:cNvPr id="11" name="Title 3">
            <a:extLst>
              <a:ext uri="{FF2B5EF4-FFF2-40B4-BE49-F238E27FC236}">
                <a16:creationId xmlns:a16="http://schemas.microsoft.com/office/drawing/2014/main" id="{DAD8F421-CF41-3D11-8A32-6CE846883E94}"/>
              </a:ext>
            </a:extLst>
          </p:cNvPr>
          <p:cNvSpPr txBox="1">
            <a:spLocks/>
          </p:cNvSpPr>
          <p:nvPr/>
        </p:nvSpPr>
        <p:spPr>
          <a:xfrm>
            <a:off x="2251278" y="2018021"/>
            <a:ext cx="7040514" cy="5855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ID" sz="2400" dirty="0"/>
              <a:t>advantages of Proposed system:</a:t>
            </a:r>
          </a:p>
        </p:txBody>
      </p:sp>
    </p:spTree>
    <p:extLst>
      <p:ext uri="{BB962C8B-B14F-4D97-AF65-F5344CB8AC3E}">
        <p14:creationId xmlns:p14="http://schemas.microsoft.com/office/powerpoint/2010/main" val="121467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2664542" y="226141"/>
            <a:ext cx="5616857" cy="447934"/>
          </a:xfrm>
        </p:spPr>
        <p:txBody>
          <a:bodyPr>
            <a:normAutofit fontScale="90000"/>
          </a:bodyPr>
          <a:lstStyle/>
          <a:p>
            <a:r>
              <a:rPr lang="en-US" b="1" dirty="0"/>
              <a:t>MODULES DESCRIPTION</a:t>
            </a:r>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20" name="Content Placeholder 5">
            <a:extLst>
              <a:ext uri="{FF2B5EF4-FFF2-40B4-BE49-F238E27FC236}">
                <a16:creationId xmlns:a16="http://schemas.microsoft.com/office/drawing/2014/main" id="{696BAC32-9D7E-8091-F605-84296FBAAF3A}"/>
              </a:ext>
            </a:extLst>
          </p:cNvPr>
          <p:cNvSpPr txBox="1">
            <a:spLocks/>
          </p:cNvSpPr>
          <p:nvPr/>
        </p:nvSpPr>
        <p:spPr>
          <a:xfrm>
            <a:off x="516193" y="837069"/>
            <a:ext cx="10837607" cy="56030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US" sz="1600" b="1" u="sng" dirty="0">
                <a:latin typeface="+mj-lt"/>
                <a:ea typeface="Calibri" panose="020F0502020204030204" pitchFamily="34" charset="0"/>
                <a:cs typeface="Times New Roman" panose="02020603050405020304" pitchFamily="18" charset="0"/>
              </a:rPr>
              <a:t>USER AUTHENTICATION AND REGISTRATION:</a:t>
            </a:r>
            <a:r>
              <a:rPr lang="en-ID" sz="1600" b="1" u="sng" dirty="0">
                <a:latin typeface="+mj-lt"/>
                <a:ea typeface="Calibri" panose="020F0502020204030204" pitchFamily="34" charset="0"/>
                <a:cs typeface="Times New Roman" panose="02020603050405020304" pitchFamily="18" charset="0"/>
              </a:rPr>
              <a:t> </a:t>
            </a:r>
          </a:p>
          <a:p>
            <a:pPr marL="0" indent="0" algn="just">
              <a:lnSpc>
                <a:spcPct val="107000"/>
              </a:lnSpc>
              <a:spcAft>
                <a:spcPts val="800"/>
              </a:spcAft>
              <a:buNone/>
            </a:pPr>
            <a:r>
              <a:rPr lang="en-US" sz="2000" b="1" dirty="0"/>
              <a:t>	Description:</a:t>
            </a:r>
            <a:r>
              <a:rPr lang="en-US" sz="2000" dirty="0">
                <a:solidFill>
                  <a:srgbClr val="374151"/>
                </a:solidFill>
              </a:rPr>
              <a:t> This module handles user authentication and registration processes. It allows users, including tournament organizers and players, to create accounts and log in securely</a:t>
            </a:r>
            <a:r>
              <a:rPr lang="en-US" sz="2000" dirty="0">
                <a:solidFill>
                  <a:srgbClr val="374151"/>
                </a:solidFill>
                <a:latin typeface="+mj-lt"/>
              </a:rPr>
              <a:t>.</a:t>
            </a:r>
          </a:p>
          <a:p>
            <a:pPr marL="0" indent="0" algn="l">
              <a:buNone/>
            </a:pPr>
            <a:r>
              <a:rPr lang="en-US" sz="1600" b="1" i="0" u="sng" dirty="0">
                <a:effectLst/>
                <a:latin typeface="+mj-lt"/>
              </a:rPr>
              <a:t>TOURNAMENT CREATION AND MANAGEMENT:</a:t>
            </a:r>
          </a:p>
          <a:p>
            <a:pPr marL="0" indent="0" algn="l">
              <a:buNone/>
            </a:pPr>
            <a:r>
              <a:rPr lang="en-US" sz="2000" b="1" i="0" dirty="0">
                <a:solidFill>
                  <a:srgbClr val="374151"/>
                </a:solidFill>
                <a:effectLst/>
              </a:rPr>
              <a:t>	Description:</a:t>
            </a:r>
            <a:r>
              <a:rPr lang="en-US" sz="2000" b="0" i="0" dirty="0">
                <a:solidFill>
                  <a:srgbClr val="374151"/>
                </a:solidFill>
                <a:effectLst/>
              </a:rPr>
              <a:t> This core module empowers tournament conductors to create, configure, and manage sports tournaments. It includes features such as setting tournament rules and managing participant registrations.</a:t>
            </a:r>
          </a:p>
          <a:p>
            <a:pPr marL="0" indent="0" algn="l">
              <a:buNone/>
            </a:pPr>
            <a:r>
              <a:rPr lang="en-US" sz="1600" b="1" u="sng" dirty="0">
                <a:latin typeface="+mj-lt"/>
              </a:rPr>
              <a:t>PLAYER REGISTRATION:</a:t>
            </a:r>
            <a:endParaRPr lang="en-US" sz="1600" b="1" i="0" u="sng" dirty="0">
              <a:effectLst/>
              <a:latin typeface="+mj-lt"/>
            </a:endParaRPr>
          </a:p>
          <a:p>
            <a:pPr marL="0" indent="0" algn="l">
              <a:buNone/>
            </a:pPr>
            <a:r>
              <a:rPr lang="en-US" sz="2000" b="1" i="0" dirty="0">
                <a:solidFill>
                  <a:srgbClr val="374151"/>
                </a:solidFill>
                <a:effectLst/>
                <a:latin typeface="+mj-lt"/>
              </a:rPr>
              <a:t>	Description:</a:t>
            </a:r>
            <a:r>
              <a:rPr lang="en-US" sz="2000" b="0" i="0" dirty="0">
                <a:solidFill>
                  <a:srgbClr val="374151"/>
                </a:solidFill>
                <a:effectLst/>
                <a:latin typeface="+mj-lt"/>
              </a:rPr>
              <a:t> The Player Registration module facilitates the onboarding of players onto New Tournaments. It includes a user-friendly registration process, allowing individuals to create profiles, specify their sports interests, and enter relevant details.</a:t>
            </a:r>
          </a:p>
          <a:p>
            <a:pPr marL="0" indent="0" algn="l">
              <a:buNone/>
            </a:pPr>
            <a:r>
              <a:rPr lang="en-US" sz="1600" b="1" i="0" u="sng" dirty="0">
                <a:effectLst/>
                <a:latin typeface="+mj-lt"/>
              </a:rPr>
              <a:t>COMMUNICATION CENTER:</a:t>
            </a:r>
          </a:p>
          <a:p>
            <a:pPr marL="0" indent="0" algn="l">
              <a:buNone/>
            </a:pPr>
            <a:r>
              <a:rPr lang="en-US" sz="2000" b="1" i="0" dirty="0">
                <a:effectLst/>
              </a:rPr>
              <a:t>	Description:</a:t>
            </a:r>
            <a:r>
              <a:rPr lang="en-US" sz="2000" b="0" i="0" dirty="0">
                <a:solidFill>
                  <a:srgbClr val="374151"/>
                </a:solidFill>
                <a:effectLst/>
              </a:rPr>
              <a:t> The communication center serves as a central hub for announcements and messages. It enables tournament organizers to broadcast updates, share important information, and facilitates communication between organizers and participants</a:t>
            </a:r>
            <a:endParaRPr lang="en-US" sz="2000" b="1" i="0" dirty="0">
              <a:solidFill>
                <a:srgbClr val="374151"/>
              </a:solidFill>
              <a:effectLst/>
            </a:endParaRPr>
          </a:p>
          <a:p>
            <a:pPr marL="0" indent="0" algn="l">
              <a:buNone/>
            </a:pPr>
            <a:endParaRPr lang="en-US" sz="2000" b="0" i="0" dirty="0">
              <a:solidFill>
                <a:srgbClr val="374151"/>
              </a:solidFill>
              <a:effectLst/>
            </a:endParaRPr>
          </a:p>
          <a:p>
            <a:pPr marL="0" indent="0" algn="just">
              <a:lnSpc>
                <a:spcPct val="107000"/>
              </a:lnSpc>
              <a:spcAft>
                <a:spcPts val="800"/>
              </a:spcAft>
              <a:buNone/>
            </a:pPr>
            <a:endParaRPr lang="en-US" sz="1600" b="1"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7453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2664542" y="226141"/>
            <a:ext cx="5616857" cy="447934"/>
          </a:xfrm>
        </p:spPr>
        <p:txBody>
          <a:bodyPr>
            <a:normAutofit fontScale="90000"/>
          </a:bodyPr>
          <a:lstStyle/>
          <a:p>
            <a:r>
              <a:rPr lang="en-US" b="1" dirty="0"/>
              <a:t>MODULES DESCRIPTION</a:t>
            </a:r>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20" name="Content Placeholder 5">
            <a:extLst>
              <a:ext uri="{FF2B5EF4-FFF2-40B4-BE49-F238E27FC236}">
                <a16:creationId xmlns:a16="http://schemas.microsoft.com/office/drawing/2014/main" id="{696BAC32-9D7E-8091-F605-84296FBAAF3A}"/>
              </a:ext>
            </a:extLst>
          </p:cNvPr>
          <p:cNvSpPr txBox="1">
            <a:spLocks/>
          </p:cNvSpPr>
          <p:nvPr/>
        </p:nvSpPr>
        <p:spPr>
          <a:xfrm>
            <a:off x="516193" y="837069"/>
            <a:ext cx="10837607" cy="56030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i="0" u="sng" dirty="0">
                <a:effectLst/>
                <a:latin typeface="+mj-lt"/>
              </a:rPr>
              <a:t>ONLINE PAYMENTS AND PAYEMENT GATEWAY INTEGRATION:</a:t>
            </a:r>
          </a:p>
          <a:p>
            <a:pPr marL="0" indent="0" algn="l">
              <a:buNone/>
            </a:pPr>
            <a:r>
              <a:rPr lang="en-US" sz="2000" b="1" i="0" dirty="0">
                <a:solidFill>
                  <a:srgbClr val="374151"/>
                </a:solidFill>
                <a:effectLst/>
                <a:latin typeface="+mj-lt"/>
              </a:rPr>
              <a:t>Description:</a:t>
            </a:r>
            <a:r>
              <a:rPr lang="en-US" sz="2000" b="0" i="0" dirty="0">
                <a:solidFill>
                  <a:srgbClr val="374151"/>
                </a:solidFill>
                <a:effectLst/>
                <a:latin typeface="+mj-lt"/>
              </a:rPr>
              <a:t> The Online Payments module enables participants to securely pay for tournament registrations through integrated payment gateways. It ensures a seamless and efficient transaction process for both tournament organizers and players.</a:t>
            </a:r>
          </a:p>
          <a:p>
            <a:pPr marL="0" indent="0">
              <a:buNone/>
            </a:pPr>
            <a:r>
              <a:rPr lang="en-ID" sz="2000" b="1" i="0" u="sng" dirty="0">
                <a:effectLst/>
                <a:latin typeface="+mj-lt"/>
              </a:rPr>
              <a:t>USER SUPPORT AND FAQs:</a:t>
            </a:r>
          </a:p>
          <a:p>
            <a:pPr marL="0" indent="0" algn="l">
              <a:buNone/>
            </a:pPr>
            <a:r>
              <a:rPr lang="en-US" sz="2000" b="1" i="0" dirty="0">
                <a:effectLst/>
              </a:rPr>
              <a:t>Description:</a:t>
            </a:r>
            <a:r>
              <a:rPr lang="en-US" sz="2000" b="0" i="0" dirty="0">
                <a:solidFill>
                  <a:srgbClr val="374151"/>
                </a:solidFill>
                <a:effectLst/>
              </a:rPr>
              <a:t> Providing user support features, this module includes FAQs, help guides, and contact options. It assists users in understanding the application, resolving issues, and seeking assistance when needed.</a:t>
            </a:r>
          </a:p>
          <a:p>
            <a:pPr marL="0" indent="0">
              <a:buNone/>
            </a:pPr>
            <a:r>
              <a:rPr lang="en-ID" sz="2000" b="1" i="0" u="sng" dirty="0">
                <a:effectLst/>
                <a:latin typeface="+mj-lt"/>
              </a:rPr>
              <a:t>DASHBOARD:</a:t>
            </a:r>
          </a:p>
          <a:p>
            <a:pPr marL="0" indent="0" algn="l">
              <a:buNone/>
            </a:pPr>
            <a:r>
              <a:rPr lang="en-US" sz="2000" b="1" i="0" dirty="0">
                <a:effectLst/>
                <a:latin typeface="+mj-lt"/>
              </a:rPr>
              <a:t>Description</a:t>
            </a:r>
            <a:r>
              <a:rPr lang="en-US" sz="2000" b="0" i="0" dirty="0">
                <a:solidFill>
                  <a:srgbClr val="374151"/>
                </a:solidFill>
                <a:effectLst/>
                <a:latin typeface="+mj-lt"/>
              </a:rPr>
              <a:t>: Tournament Conductor Dashboard serves as the control center for organizers, providing tools and insights to effectively plan, manage, and monitor sports tournaments. The Player Dashboard provides a personalized space for participants to manage their tournament engagements, view upcoming matches, and access relevant information.</a:t>
            </a:r>
          </a:p>
        </p:txBody>
      </p:sp>
    </p:spTree>
    <p:extLst>
      <p:ext uri="{BB962C8B-B14F-4D97-AF65-F5344CB8AC3E}">
        <p14:creationId xmlns:p14="http://schemas.microsoft.com/office/powerpoint/2010/main" val="3289106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ate Placeholder 31" hidden="1">
            <a:extLst>
              <a:ext uri="{FF2B5EF4-FFF2-40B4-BE49-F238E27FC236}">
                <a16:creationId xmlns:a16="http://schemas.microsoft.com/office/drawing/2014/main" id="{D5DB19F8-B538-4965-BA90-ED372B99F5DC}"/>
              </a:ext>
            </a:extLst>
          </p:cNvPr>
          <p:cNvSpPr>
            <a:spLocks noGrp="1"/>
          </p:cNvSpPr>
          <p:nvPr>
            <p:ph type="dt" sz="half" idx="4294967295"/>
          </p:nvPr>
        </p:nvSpPr>
        <p:spPr>
          <a:xfrm>
            <a:off x="5919680" y="6356350"/>
            <a:ext cx="947516" cy="365125"/>
          </a:xfrm>
        </p:spPr>
        <p:txBody>
          <a:bodyPr/>
          <a:lstStyle/>
          <a:p>
            <a:pPr>
              <a:spcAft>
                <a:spcPts val="600"/>
              </a:spcAft>
            </a:pPr>
            <a:r>
              <a:rPr lang="en-US"/>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4294967295"/>
          </p:nvPr>
        </p:nvSpPr>
        <p:spPr>
          <a:xfrm>
            <a:off x="7161955" y="6356350"/>
            <a:ext cx="3243942" cy="365125"/>
          </a:xfrm>
        </p:spPr>
        <p:txBody>
          <a:bodyPr/>
          <a:lstStyle/>
          <a:p>
            <a:pPr>
              <a:spcAft>
                <a:spcPts val="600"/>
              </a:spcAft>
            </a:pPr>
            <a:r>
              <a:rPr lang="en-US"/>
              <a:t>Pitch Deck</a:t>
            </a:r>
          </a:p>
        </p:txBody>
      </p:sp>
      <p:sp>
        <p:nvSpPr>
          <p:cNvPr id="4" name="Slide Number Placeholder 3" hidden="1">
            <a:extLst>
              <a:ext uri="{FF2B5EF4-FFF2-40B4-BE49-F238E27FC236}">
                <a16:creationId xmlns:a16="http://schemas.microsoft.com/office/drawing/2014/main" id="{79ED4A67-3A46-4F54-A12A-EAE1B53E6457}"/>
              </a:ext>
            </a:extLst>
          </p:cNvPr>
          <p:cNvSpPr>
            <a:spLocks noGrp="1"/>
          </p:cNvSpPr>
          <p:nvPr>
            <p:ph type="sldNum" sz="quarter" idx="4294967295"/>
          </p:nvPr>
        </p:nvSpPr>
        <p:spPr>
          <a:xfrm>
            <a:off x="10700656" y="6356350"/>
            <a:ext cx="653143" cy="365125"/>
          </a:xfrm>
        </p:spPr>
        <p:txBody>
          <a:bodyPr/>
          <a:lstStyle/>
          <a:p>
            <a:pPr>
              <a:spcAft>
                <a:spcPts val="600"/>
              </a:spcAft>
            </a:pPr>
            <a:fld id="{19B51A1E-902D-48AF-9020-955120F399B6}" type="slidenum">
              <a:rPr lang="en-US" smtClean="0"/>
              <a:pPr>
                <a:spcAft>
                  <a:spcPts val="600"/>
                </a:spcAft>
              </a:pPr>
              <a:t>9</a:t>
            </a:fld>
            <a:endParaRPr lang="en-US"/>
          </a:p>
        </p:txBody>
      </p:sp>
      <p:sp>
        <p:nvSpPr>
          <p:cNvPr id="44" name="Title 1">
            <a:extLst>
              <a:ext uri="{FF2B5EF4-FFF2-40B4-BE49-F238E27FC236}">
                <a16:creationId xmlns:a16="http://schemas.microsoft.com/office/drawing/2014/main" id="{4FC7437C-EEE0-D73B-911E-CB48DAC575E3}"/>
              </a:ext>
            </a:extLst>
          </p:cNvPr>
          <p:cNvSpPr>
            <a:spLocks noGrp="1"/>
          </p:cNvSpPr>
          <p:nvPr>
            <p:ph type="title"/>
          </p:nvPr>
        </p:nvSpPr>
        <p:spPr>
          <a:xfrm>
            <a:off x="4409767" y="412003"/>
            <a:ext cx="4606414" cy="447934"/>
          </a:xfrm>
        </p:spPr>
        <p:txBody>
          <a:bodyPr>
            <a:normAutofit fontScale="90000"/>
          </a:bodyPr>
          <a:lstStyle/>
          <a:p>
            <a:r>
              <a:rPr lang="en-US" b="1" dirty="0"/>
              <a:t>ARCHITECTURE DIAGRAM</a:t>
            </a:r>
          </a:p>
        </p:txBody>
      </p:sp>
      <p:pic>
        <p:nvPicPr>
          <p:cNvPr id="5" name="Picture 4" descr="A diagram of a business&#10;&#10;Description automatically generated">
            <a:extLst>
              <a:ext uri="{FF2B5EF4-FFF2-40B4-BE49-F238E27FC236}">
                <a16:creationId xmlns:a16="http://schemas.microsoft.com/office/drawing/2014/main" id="{4FF256A5-2E48-1270-61E4-C219BEFBAA21}"/>
              </a:ext>
            </a:extLst>
          </p:cNvPr>
          <p:cNvPicPr>
            <a:picLocks noChangeAspect="1"/>
          </p:cNvPicPr>
          <p:nvPr/>
        </p:nvPicPr>
        <p:blipFill>
          <a:blip r:embed="rId2"/>
          <a:stretch>
            <a:fillRect/>
          </a:stretch>
        </p:blipFill>
        <p:spPr>
          <a:xfrm>
            <a:off x="1681317" y="1152524"/>
            <a:ext cx="9527458" cy="5203825"/>
          </a:xfrm>
          <a:prstGeom prst="rect">
            <a:avLst/>
          </a:prstGeom>
        </p:spPr>
      </p:pic>
    </p:spTree>
    <p:extLst>
      <p:ext uri="{BB962C8B-B14F-4D97-AF65-F5344CB8AC3E}">
        <p14:creationId xmlns:p14="http://schemas.microsoft.com/office/powerpoint/2010/main" val="1509617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2.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272</TotalTime>
  <Words>889</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Comic Sans MS</vt:lpstr>
      <vt:lpstr>Lucida Sans</vt:lpstr>
      <vt:lpstr>Söhne</vt:lpstr>
      <vt:lpstr>Tenorite</vt:lpstr>
      <vt:lpstr>Monoline</vt:lpstr>
      <vt:lpstr>Sports Intermediary Application</vt:lpstr>
      <vt:lpstr>ABSTRACT</vt:lpstr>
      <vt:lpstr>INTRODUCTION:</vt:lpstr>
      <vt:lpstr>BACKGROUND OF THE PROJECT:</vt:lpstr>
      <vt:lpstr>Existing System:</vt:lpstr>
      <vt:lpstr>Proposed System:</vt:lpstr>
      <vt:lpstr>MODULES DESCRIPTION</vt:lpstr>
      <vt:lpstr>MODULES DESCRIPTION</vt:lpstr>
      <vt:lpstr>ARCHITECTURE DIAGRAM</vt:lpstr>
      <vt:lpstr>USE CASE DIAGRAM</vt:lpstr>
      <vt:lpstr>ACTIVITY DIAGRAM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 Sport</dc:title>
  <dc:creator>Balaji S</dc:creator>
  <cp:lastModifiedBy>Balaji S</cp:lastModifiedBy>
  <cp:revision>19</cp:revision>
  <dcterms:created xsi:type="dcterms:W3CDTF">2024-02-03T02:53:31Z</dcterms:created>
  <dcterms:modified xsi:type="dcterms:W3CDTF">2024-04-20T05:54:22Z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